
<file path=[Content_Types].xml><?xml version="1.0" encoding="utf-8"?>
<Types xmlns="http://schemas.openxmlformats.org/package/2006/content-types">
  <Default Extension="tmp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603-33EC-44C9-96EB-15B25A2B2516}" type="datetimeFigureOut">
              <a:rPr lang="ar-SA" smtClean="0"/>
              <a:t>07/26/1441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F0AE-CE9E-4237-984C-4FA39E3F3F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601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603-33EC-44C9-96EB-15B25A2B2516}" type="datetimeFigureOut">
              <a:rPr lang="ar-SA" smtClean="0"/>
              <a:t>07/26/1441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F0AE-CE9E-4237-984C-4FA39E3F3F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9201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603-33EC-44C9-96EB-15B25A2B2516}" type="datetimeFigureOut">
              <a:rPr lang="ar-SA" smtClean="0"/>
              <a:t>07/26/1441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F0AE-CE9E-4237-984C-4FA39E3F3F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038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603-33EC-44C9-96EB-15B25A2B2516}" type="datetimeFigureOut">
              <a:rPr lang="ar-SA" smtClean="0"/>
              <a:t>07/26/1441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F0AE-CE9E-4237-984C-4FA39E3F3F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178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603-33EC-44C9-96EB-15B25A2B2516}" type="datetimeFigureOut">
              <a:rPr lang="ar-SA" smtClean="0"/>
              <a:t>07/26/1441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F0AE-CE9E-4237-984C-4FA39E3F3F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452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603-33EC-44C9-96EB-15B25A2B2516}" type="datetimeFigureOut">
              <a:rPr lang="ar-SA" smtClean="0"/>
              <a:t>07/26/1441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F0AE-CE9E-4237-984C-4FA39E3F3F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465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603-33EC-44C9-96EB-15B25A2B2516}" type="datetimeFigureOut">
              <a:rPr lang="ar-SA" smtClean="0"/>
              <a:t>07/26/1441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F0AE-CE9E-4237-984C-4FA39E3F3F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638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603-33EC-44C9-96EB-15B25A2B2516}" type="datetimeFigureOut">
              <a:rPr lang="ar-SA" smtClean="0"/>
              <a:t>07/26/1441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F0AE-CE9E-4237-984C-4FA39E3F3F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483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603-33EC-44C9-96EB-15B25A2B2516}" type="datetimeFigureOut">
              <a:rPr lang="ar-SA" smtClean="0"/>
              <a:t>07/26/1441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F0AE-CE9E-4237-984C-4FA39E3F3F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964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603-33EC-44C9-96EB-15B25A2B2516}" type="datetimeFigureOut">
              <a:rPr lang="ar-SA" smtClean="0"/>
              <a:t>07/26/1441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F0AE-CE9E-4237-984C-4FA39E3F3F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655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33603-33EC-44C9-96EB-15B25A2B2516}" type="datetimeFigureOut">
              <a:rPr lang="ar-SA" smtClean="0"/>
              <a:t>07/26/1441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0F0AE-CE9E-4237-984C-4FA39E3F3F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728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33603-33EC-44C9-96EB-15B25A2B2516}" type="datetimeFigureOut">
              <a:rPr lang="ar-SA" smtClean="0"/>
              <a:t>07/26/1441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0F0AE-CE9E-4237-984C-4FA39E3F3F5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269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31085" cy="702404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0" y="3212976"/>
            <a:ext cx="56703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400" dirty="0">
                <a:solidFill>
                  <a:prstClr val="black"/>
                </a:solidFill>
                <a:cs typeface="Times New Roman"/>
              </a:rPr>
              <a:t>مادة </a:t>
            </a:r>
            <a:r>
              <a:rPr lang="ar-SA" sz="4400" dirty="0">
                <a:solidFill>
                  <a:prstClr val="black"/>
                </a:solidFill>
                <a:cs typeface="Times New Roman"/>
              </a:rPr>
              <a:t>تاريخ العرب المعاصر </a:t>
            </a:r>
          </a:p>
          <a:p>
            <a:r>
              <a:rPr lang="ar-SA" sz="4400" dirty="0">
                <a:solidFill>
                  <a:prstClr val="black"/>
                </a:solidFill>
                <a:cs typeface="Times New Roman"/>
              </a:rPr>
              <a:t>رابعة تربية تاريخ عام </a:t>
            </a:r>
          </a:p>
          <a:p>
            <a:r>
              <a:rPr lang="ar-SA" sz="4400" dirty="0">
                <a:solidFill>
                  <a:prstClr val="black"/>
                </a:solidFill>
                <a:cs typeface="Times New Roman"/>
              </a:rPr>
              <a:t>أ.د خالد عيد الناغية  </a:t>
            </a: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540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sz="2700" b="1" dirty="0" smtClean="0">
                <a:effectLst/>
                <a:latin typeface="Times New Roman"/>
                <a:ea typeface="Times New Roman"/>
                <a:cs typeface="Simplified Arabic"/>
              </a:rPr>
              <a:t/>
            </a:r>
            <a:br>
              <a:rPr lang="ar-SA" sz="2700" b="1" dirty="0" smtClean="0">
                <a:effectLst/>
                <a:latin typeface="Times New Roman"/>
                <a:ea typeface="Times New Roman"/>
                <a:cs typeface="Simplified Arabic"/>
              </a:rPr>
            </a:br>
            <a:r>
              <a:rPr lang="ar-SA" sz="2700" b="1" dirty="0">
                <a:latin typeface="Times New Roman"/>
                <a:ea typeface="Times New Roman"/>
                <a:cs typeface="Simplified Arabic"/>
              </a:rPr>
              <a:t/>
            </a:r>
            <a:br>
              <a:rPr lang="ar-SA" sz="2700" b="1" dirty="0">
                <a:latin typeface="Times New Roman"/>
                <a:ea typeface="Times New Roman"/>
                <a:cs typeface="Simplified Arabic"/>
              </a:rPr>
            </a:br>
            <a:r>
              <a:rPr lang="ar-SA" sz="4000" b="1" dirty="0" smtClean="0">
                <a:effectLst/>
                <a:latin typeface="Times New Roman"/>
                <a:ea typeface="Times New Roman"/>
                <a:cs typeface="Simplified Arabic"/>
              </a:rPr>
              <a:t>بنود اتفاق سايكس – بيكو </a:t>
            </a:r>
            <a:r>
              <a:rPr lang="ar-SA" sz="3600" b="1" dirty="0" smtClean="0">
                <a:effectLst/>
                <a:latin typeface="Times New Roman"/>
                <a:ea typeface="Times New Roman"/>
                <a:cs typeface="Simplified Arabic"/>
              </a:rPr>
              <a:t>: </a:t>
            </a:r>
            <a:r>
              <a:rPr lang="en-US" sz="31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3100" dirty="0" smtClean="0">
                <a:effectLst/>
                <a:latin typeface="Times New Roman"/>
                <a:ea typeface="Times New Roman"/>
              </a:rPr>
            </a:br>
            <a:r>
              <a:rPr lang="ar-SA" sz="3600" dirty="0" smtClean="0">
                <a:effectLst/>
                <a:latin typeface="Times New Roman"/>
                <a:ea typeface="Times New Roman"/>
                <a:cs typeface="Simplified Arabic"/>
              </a:rPr>
              <a:t>  تركزت بنود اتفاق سايكس – بيكو فيما يلى :</a:t>
            </a:r>
            <a:r>
              <a:rPr lang="ar-SA" sz="2200" dirty="0" smtClean="0">
                <a:effectLst/>
                <a:latin typeface="Times New Roman"/>
                <a:ea typeface="Times New Roman"/>
                <a:cs typeface="Simplified Arabic"/>
              </a:rPr>
              <a:t> </a:t>
            </a:r>
            <a:r>
              <a:rPr lang="en-US" sz="40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4000" dirty="0" smtClean="0">
                <a:effectLst/>
                <a:latin typeface="Times New Roman"/>
                <a:ea typeface="Times New Roman"/>
              </a:rPr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ar-SA" dirty="0" smtClean="0">
                <a:effectLst/>
                <a:latin typeface="Times New Roman"/>
                <a:ea typeface="Times New Roman"/>
                <a:cs typeface="Simplified Arabic"/>
              </a:rPr>
              <a:t>تحصل روسيا على  القسطنطينية والمضايق وولايات أرضورم وطريزون ووان وبلتيس ( المعروفة باسم أرمينية التركية ) وتخضع هذه الأقاليم للحكومة القيصرية مباشرة ، وهذه المنطقة التى استولت عليها روسيا غنية بالنحاس والفضة والملح  . 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lvl="0" algn="just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ar-SA" dirty="0" smtClean="0">
                <a:effectLst/>
                <a:latin typeface="Times New Roman"/>
                <a:ea typeface="Times New Roman"/>
                <a:cs typeface="Simplified Arabic"/>
              </a:rPr>
              <a:t> تستولى فرنسا على منطقة لونت باللون الأزرق تشمل الشريط الساحلى لسوريا بما فى ذلك لبنان ثم ولاية مرسين ، والإسكندرونة ، والمنطقة المعروفة باسم قليقيا . وفى هذه المنطقة تخول فرنسا السلطة لإنشاء إدارة أو مراقبة فيها .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lvl="0" algn="just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ar-SA" dirty="0" smtClean="0">
                <a:effectLst/>
                <a:latin typeface="Times New Roman"/>
                <a:ea typeface="Times New Roman"/>
                <a:cs typeface="Simplified Arabic"/>
              </a:rPr>
              <a:t> أعطيت فرنسا إلى جانب المنطقة الزرقاء منطقة (أ)  وتشمل الموصل ثم مدن دمشق وحمص وحماه وحلب ، ومن حق فرنسا فى هذا المنطقة الأولوية فى المشروعات والقروض وتقديم المستشارين والموظفين الأجانب عند طلب الدولة العربية المستقلة .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lvl="0" algn="just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ar-SA" dirty="0" smtClean="0">
                <a:effectLst/>
                <a:latin typeface="Times New Roman"/>
                <a:ea typeface="Times New Roman"/>
                <a:cs typeface="Simplified Arabic"/>
              </a:rPr>
              <a:t>ومنحت بريطانيا منطقة لونت باللون الأحمر وتشمل : البصرة وبغداد ومينائي حيفا وعكا ، وصار لها الحق فى إنشاء إدارة أو مراقبة بطريق مباشر أو غير مباشر فى هذه المنطقة الحمراء .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6327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 البنود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SA" dirty="0" smtClean="0"/>
              <a:t>5-	وإلى جانب المنطقة الحمراء اعطيت بريطانيا منطقة ( ب ) وتشمل المنطقة المحصورة بين خط طبرية – أبو كمال – كركوك فى الشمال ، وبين حدود المنطقة الحمراء فى الشرق والجنوب الشرقى ، والجزيرة العربية فى الجنوب ، وكان لبريطانيا فى منطقة( ب ) نفس الحقوق التى أعطيت لفرنسا فى منطقة ( أ )  . </a:t>
            </a:r>
          </a:p>
          <a:p>
            <a:r>
              <a:rPr lang="ar-SA" dirty="0" smtClean="0"/>
              <a:t>6-	 تأسست فى المنطقتين (أ) و ( ب) أى منطقتى النفوذ الفرنسى والبريطانى -  الدولة العربية المستقلة تحت زعيم عربى مسلم ، وتعهدت بريطانيا وفرنسا بالاعتراف بالحكومة العربية المستقلة وحمايتها . </a:t>
            </a:r>
          </a:p>
          <a:p>
            <a:r>
              <a:rPr lang="ar-SA" dirty="0" smtClean="0"/>
              <a:t>7-	تعهدت كل من فرنسا وبريطانيا بشأن المنطقتين الزرقاء والحمراء بعدم الدخول فى مفاوضات للتنازل عن حقوقهما فى هاتين المنطقتين لأى دولة أخرى ، واتفقت الدولتان باعتبارهما مؤيدتين للدولة العربية على ألا تمتلكا أو تسمحا لأى دولة ثالثة  بامتلاك أقطارا فى شبه الجزيرة العربية ، أو تؤسس أية دولة أخرى قاعدة بحرية على ساحل البحر الأحمر الشرقى أو فى أى جزيرة فى هذا البحر .  </a:t>
            </a:r>
          </a:p>
          <a:p>
            <a:pPr algn="just"/>
            <a:r>
              <a:rPr lang="ar-SA" dirty="0" smtClean="0"/>
              <a:t>8-	  إنشاء إدارة دولية فى منطقة لونت باللون الأسود وشملت فلسطين 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91232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 البنود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dirty="0" smtClean="0"/>
              <a:t>ضمان كمية معينة من مياه نهرى دجلة والفرات اللازمة لمنطقة (ب) تحت النفوذ البريطاني من المنطقة (أ ) تحت النفوذ الفرنسى . </a:t>
            </a:r>
          </a:p>
          <a:p>
            <a:r>
              <a:rPr lang="ar-SA" dirty="0" smtClean="0"/>
              <a:t>10-	تعهد الحكومة البريطانية بعدم الدخول فى مفاوضات للتنازل عن جزيرة قبرص إلى دولة ثالثة دون موافقة فرنسا . </a:t>
            </a:r>
          </a:p>
          <a:p>
            <a:r>
              <a:rPr lang="ar-SA" dirty="0" smtClean="0"/>
              <a:t>11-	 جعل ميناء الإسكندرونة حرا لتجارة الإمبراطورية البريطانية . وجعل ميناء حيفا حرا لتجارة فرنسا ومستعمراتها ، فلا يكون هناك تفضيل فى الرسوم الجمركية في المينائين . </a:t>
            </a:r>
          </a:p>
          <a:p>
            <a:endParaRPr lang="ar-SA" dirty="0" smtClean="0"/>
          </a:p>
          <a:p>
            <a:endParaRPr lang="ar-SA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7549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اتفاق سايكس – بيكو 1916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ar-SA" b="1" dirty="0" smtClean="0">
                <a:effectLst/>
                <a:latin typeface="Times New Roman"/>
                <a:ea typeface="Times New Roman"/>
                <a:cs typeface="Simplified Arabic"/>
              </a:rPr>
              <a:t>الظروف التاريخية التى دعت للاتفاق :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indent="144145" algn="just">
              <a:lnSpc>
                <a:spcPct val="110000"/>
              </a:lnSpc>
              <a:spcAft>
                <a:spcPts val="1200"/>
              </a:spcAft>
            </a:pPr>
            <a:r>
              <a:rPr lang="ar-SA" dirty="0" smtClean="0">
                <a:effectLst/>
                <a:latin typeface="Times New Roman"/>
                <a:ea typeface="Times New Roman"/>
                <a:cs typeface="Simplified Arabic"/>
              </a:rPr>
              <a:t>    قبل الوصول النهائي للاتفاق بين بريطانيا والعرب بزعامة الشريف حسين فيما يعرف بمراسلات الشريف حسين مكماهون ، كانت قد بدأت منذ مارس عام 1915 مفاوضات أخرى بين بريطانيا وحلفائها – روسيا وفرنسا – ونتج عنها ما يسمى اتفاق سايكس – بيكو  فى مايو عام 1916. هذا الاتفاق منسوب لكل من : المندوب البريطاني سير مارك سايكس وشغل عضوا في مجلس العموم البريطاني ، والمندوب الفرنسي فرانسوا جورج بيكو وكان يشغل منصب القنصل الفرنسى في بيروت  .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63138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الارتباط وثيق بين المراسلات والاتفاق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dirty="0" smtClean="0"/>
              <a:t>وهكذا فإنه في وقت واحد كانت تجرى المراحل المهمة في المفاوضات بين العرب وبريطانيا من ناحية ، واتفاق سايكس بيكو من ناحية أخرى ، الأمر الذى يؤكد مدى الارتباط الوثيق بينهما ، حيث إن هدفهما الاسراع بهزيمة الدولة العثمانية في الحرب العالمية الأولى 1914- 1918 وتصفية ممتلكاتها في آسيا وأفريقيا وأوربا ، وتوزيعها بين الدول الطامعة بها  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5368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مصير العالم العربي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dirty="0" smtClean="0"/>
              <a:t>فإذا كان اتفاق سايكس – بيكو ناقش الفصل فى مصير العالم العربي باعتبار أنه من ممتلكات الدولة العثمانية التى يجب تقسيمها وملئ الفراغ الناجم عن انهيار الدولة العثمانية  -  فإن مراسلات الشريف حسين مكماهون ناقشت أيضا مصير العرب بإنشاء الدولة العربية المستقلة ، وبالحدود التى رسمتها المراسلات 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10318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بداية المفاوضات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dirty="0" smtClean="0"/>
              <a:t>بدأت المفاوضات الخاصة باتفاق سايكس – بيكو فى نوفمبر 1915 وكانت هذه المفاوضات ترمى إلى تحديد مطالب بريطانيا وفرنسا الإقليمية ، ونصيبهما من ممتلكات الدولة العثمانية ، والمباحثات بدأت فى لندن التى أوفد إليها جورج بيكو ، لكن المراحل الحاسمة من هذه المفاوضات جرت فى القاهرة ، لذلك صار اتفاق سايكس – بيكو يعرف كذلك باتفاق القاهرة  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532707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دور السير مارك سايكس وشارل فرانسوا جورج بيكو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dirty="0" smtClean="0"/>
              <a:t>ولعب السير مارك سايكس وشارل فرانسوا جورج بيكو دورا مهما في هذه المفاوضات التى أدت إلى التفاهم بين بريطانيا وفرنسا ، وإزالة كل عقبة من طريق التفاهم بين الطرفين ، والوصول إلى صيغة نهائية للاتفاق المراد عقده بين الدول الثلاث – بريطانيا وفرنسا وروسيا – وكانت روسيا أعلنت استعدادها الموافقة على اتفاق سايكس بيكو بين فرنسا وبريطانيا فى مقابل اعتراف الدولتان بمطالب روسيا فى مناطق الأناضول الشمالية الشرقية 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54989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وكان الباعث الحقيقى لاتفاق سايكس – بيكو ما يلي : 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ar-SA" dirty="0" smtClean="0"/>
              <a:t>1-	طلب روسيا فى يناير عام 1915 أن تقوم بريطانيا وفرنسا بعمل عسكرى يهدد الدولة العثمانية ، ويشغلهم عن متابعة نشاطهم فى القوقاز لأن العثمانيين كانوا يضغطون على الروس فى هذه المنطقة ، فكانت حملة الدردنيل فى أغسطس 1915 والتى فشلت فى تخفيف الضغط العسكرى العثمانى على الجبهة الروسية ، فاتجهت بريطانيا إلى إعادة البحث من جديد في حملة الإسكندورونه لمحو فشل حملة الدردنيل ، وحرصا على سمعة الحلفاء فى الشرق الأدنى ، لكن مشروع حملة الإسكندرونة لقى معارضة شديدة من جانب كل من هيئة أركان الحرب العامة فى الجيش البريطانى ، وفرنسا   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6125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حملة الاسكندرونة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72745" algn="just">
              <a:lnSpc>
                <a:spcPct val="110000"/>
              </a:lnSpc>
              <a:spcAft>
                <a:spcPts val="1200"/>
              </a:spcAft>
            </a:pPr>
            <a:r>
              <a:rPr lang="ar-EG" dirty="0" smtClean="0">
                <a:effectLst/>
                <a:latin typeface="Times New Roman"/>
                <a:ea typeface="Times New Roman"/>
                <a:cs typeface="Simplified Arabic"/>
              </a:rPr>
              <a:t>أما اعتراض الفريق الأول بسبب أن حملة الإسكندرونة تتطلب حوالى مائة ألف مقاتل وهم فى أمس الحاجة إليهم فى مواجهة العدو الأقوى وأعنى به ألمانيا . كما بنى الفريق الثانى – الحكومة الفرنسية – اعتراضه على أن القوات البريطانية لا يجب عليهم القيام بعمليات عسكرية فى منطقة تعتبرها فرنسا منطقة نفوذ خاصة بهم .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28856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 الأسباب 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ar-EG" dirty="0" smtClean="0">
                <a:effectLst/>
                <a:latin typeface="Times New Roman"/>
                <a:ea typeface="Times New Roman"/>
                <a:cs typeface="Simplified Arabic"/>
              </a:rPr>
              <a:t>عندما بدأت بوادر هزيمة الدولة العثمانية فى الحرب تلوح فى الأفق ، سارعت روسيا إلى مطالبة بريطانيا وفرنسا بأن تكون القسطنطينية والمضايق من نصيب روسيا .  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lvl="0" algn="just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ar-EG" dirty="0" smtClean="0">
                <a:effectLst/>
                <a:latin typeface="Times New Roman"/>
                <a:ea typeface="Times New Roman"/>
                <a:cs typeface="Simplified Arabic"/>
              </a:rPr>
              <a:t> أدى إثارة روسيا تقسيم أملاك الدولة العثمانية إلى مطالبة فرنسا بتحديد المناطق التى يريدون اقتطاعها من أملاك الدولة العثمانية ، وأوضحت فرنسا أن سوريا وقليقيا هما مطلبها ، وكان مفهوما عن سوريا أنها تشمل الأقاليم المطلة على البحر المتوسط ممتدة جنوبا حتى الحدود المصرية ثم صوب الشرق حتى دمشق .</a:t>
            </a:r>
            <a:endParaRPr lang="ar-SA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marL="0" lvl="0" indent="0" algn="just">
              <a:lnSpc>
                <a:spcPct val="110000"/>
              </a:lnSpc>
              <a:spcAft>
                <a:spcPts val="1200"/>
              </a:spcAft>
              <a:buNone/>
            </a:pPr>
            <a:r>
              <a:rPr lang="ar-EG" dirty="0" smtClean="0">
                <a:effectLst/>
                <a:latin typeface="Times New Roman"/>
                <a:ea typeface="Times New Roman"/>
                <a:cs typeface="Simplified Arabic"/>
              </a:rPr>
              <a:t> </a:t>
            </a:r>
            <a:r>
              <a:rPr lang="ar-SA" dirty="0" smtClean="0">
                <a:effectLst/>
                <a:latin typeface="Times New Roman"/>
                <a:ea typeface="Times New Roman"/>
                <a:cs typeface="Simplified Arabic"/>
              </a:rPr>
              <a:t>3- </a:t>
            </a:r>
            <a:r>
              <a:rPr lang="ar-EG" dirty="0" smtClean="0">
                <a:effectLst/>
                <a:latin typeface="Times New Roman"/>
                <a:ea typeface="Times New Roman"/>
                <a:cs typeface="Simplified Arabic"/>
              </a:rPr>
              <a:t>وكان موقف بريطانيا لا يختلف كثيرا عن موقف فرنسا فقد كان لها مصالح فى العراق والخليج العربى . </a:t>
            </a:r>
            <a:endParaRPr lang="ar-SA" dirty="0" smtClean="0">
              <a:effectLst/>
              <a:latin typeface="Times New Roman"/>
              <a:ea typeface="Times New Roman"/>
              <a:cs typeface="Simplified Arabic"/>
            </a:endParaRPr>
          </a:p>
          <a:p>
            <a:pPr lvl="0" algn="just">
              <a:lnSpc>
                <a:spcPct val="110000"/>
              </a:lnSpc>
              <a:spcAft>
                <a:spcPts val="1200"/>
              </a:spcAft>
              <a:buFont typeface="+mj-lt"/>
              <a:buAutoNum type="arabicPeriod"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2225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694</Words>
  <Application>Microsoft Office PowerPoint</Application>
  <PresentationFormat>On-screen Show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اتفاق سايكس – بيكو 1916 </vt:lpstr>
      <vt:lpstr>الارتباط وثيق بين المراسلات والاتفاق </vt:lpstr>
      <vt:lpstr>مصير العالم العربي</vt:lpstr>
      <vt:lpstr>بداية المفاوضات </vt:lpstr>
      <vt:lpstr>دور السير مارك سايكس وشارل فرانسوا جورج بيكو </vt:lpstr>
      <vt:lpstr>وكان الباعث الحقيقى لاتفاق سايكس – بيكو ما يلي :  </vt:lpstr>
      <vt:lpstr>حملة الاسكندرونة </vt:lpstr>
      <vt:lpstr>تابع الأسباب  </vt:lpstr>
      <vt:lpstr>  بنود اتفاق سايكس – بيكو :    تركزت بنود اتفاق سايكس – بيكو فيما يلى :  </vt:lpstr>
      <vt:lpstr>تابع البنود </vt:lpstr>
      <vt:lpstr>تابع البنود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khalednaghia</dc:creator>
  <cp:lastModifiedBy>khalednaghia</cp:lastModifiedBy>
  <cp:revision>2</cp:revision>
  <dcterms:created xsi:type="dcterms:W3CDTF">2020-03-20T21:44:40Z</dcterms:created>
  <dcterms:modified xsi:type="dcterms:W3CDTF">2020-03-20T21:59:04Z</dcterms:modified>
</cp:coreProperties>
</file>